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8" r:id="rId4"/>
    <p:sldId id="319" r:id="rId5"/>
    <p:sldId id="317" r:id="rId6"/>
    <p:sldId id="320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3" r:id="rId20"/>
    <p:sldId id="270" r:id="rId21"/>
    <p:sldId id="271" r:id="rId22"/>
    <p:sldId id="272" r:id="rId23"/>
    <p:sldId id="274" r:id="rId24"/>
    <p:sldId id="275" r:id="rId25"/>
    <p:sldId id="28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8" r:id="rId38"/>
    <p:sldId id="289" r:id="rId39"/>
    <p:sldId id="29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FB0A7-06A1-4722-9C9C-4FA855DC7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157196-A749-44CA-A9ED-223091A7F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C09B1-5134-420B-A0DE-0EBC62FE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BBD3AB-4F00-4599-B283-A5A7580AB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30829-3A15-46DD-BE06-F1F664B2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7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AEE02-93FE-43CB-812A-BBB943DA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9392B5-D344-426B-9EF6-6A8B4AF04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6871C5-7E19-466D-AD6D-69D14618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216E1-84EC-4781-B612-27B5C3E9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3E30F-2E74-4E93-A543-676B3F38E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9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09717E-80C5-4903-B9AF-AC164F651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BE5545-D151-4274-A69D-42AE0A94D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B8D95E-118C-425D-B954-31A5849D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7327D-55FA-4EC8-80E8-D1E65B08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08D2F4-3167-47DB-8619-CECFA40D4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0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F61A4-8186-46E3-AFFC-A34BFBE8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BA5739-016C-48A3-BADA-1DE55207D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AF500-5F50-4187-9826-26802216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BDBB72-C81C-47B0-A167-EABD27CF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3A1335-3385-4B87-B0A2-C11C81F5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2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77E51-1B6C-403A-9D0C-6069A637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7AF5A-27FD-453D-8560-B556AF6B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9A7A0-9A06-4DC7-94E1-49CA9D3B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96EA0E-8109-40B3-A8C4-DA8AD781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7AFB4-BC26-4354-9E7F-0B08C21E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6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93317-A81A-4069-8422-33702636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868827-BC41-4F3D-80BE-02F9BFC12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219A20-D31F-4940-BE55-62276697E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437072-D34E-44B7-8562-0BCCA605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454120-1514-4FF9-8240-59A6C324E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A15E0E-A116-4AC1-812E-BF1A56C6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3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0375-3C68-4555-8370-AE837681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D149DF-8022-402D-AE54-D5BD0C7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EBB8B6-7D77-46D3-8204-54A210D1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849580-3270-4E45-B754-AD51AC41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D45356-069A-44E9-BB67-36B967C9D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1AC324-E49E-4B48-9B12-9BE833EA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C8997D-A4C1-4817-9680-1222440A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5A4309-BEEE-4E7E-B821-31978459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79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B4A64-036E-49AA-AC89-ECFE664B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9F1853-C3D2-41B6-8267-AC03025D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2A98F9-60B8-40AE-BF29-C874320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4BA06A-F047-47BE-AF78-54E94466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7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9212BB-C26B-4AA1-82FF-26B14B4D0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2DB001-293B-434B-9020-AC9423B6E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22E81E-6D70-4D14-8486-0816CF61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F28C3-F00F-4045-B49B-4EFFB950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D7D2E-4D2E-4C21-929C-DCBAC3DDA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FD14F8-3A50-48CA-A881-5E73717F2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2BE833-075D-4708-8884-59DA8F5C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472A44-CDB2-45E9-8DA9-8FA862D8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1A631-9DE5-4D54-B3E5-55035976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598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096C1-352F-4737-BC32-CFD44E6D9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CDD4E3-8538-417A-8E00-B9A8CA797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05CF98-7C8A-4084-AC31-BA6B63A72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1C54C3-05C5-4DC7-BA28-0214C4BE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98569-6114-4EBA-A5FE-41A833996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ACFB78-1043-4D65-BBE3-C6EFA92E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7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1A235C5-FE97-4FAA-AC61-5E5A6428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A05A4-9A6F-48FF-AB11-B983B4121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648C43-17CB-4324-9EBE-BEF600713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E7498-15B6-403C-8BAA-FD10DBDF14A1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5721C-7F12-4A17-8339-C37311BA0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FFC2C-F041-41A7-9D39-48E3C104B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42CDC-909E-4B23-823F-A88A59722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9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nampal02@korea.ac.k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F90DF-57D9-4E2B-B0B0-D01FE97DFA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Assignment</a:t>
            </a:r>
            <a:r>
              <a:rPr lang="ko-KR" altLang="en-US" dirty="0"/>
              <a:t>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082994-81FD-4CFA-BE40-F94354F2E2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OSPF Packet Capture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959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F432A-0E15-49CD-94A2-4266063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596B21-AB3B-4C0D-B296-50EC9136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8" y="1470043"/>
            <a:ext cx="6466368" cy="50228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1DF66-97ED-4120-ADA5-62B994ECE5EE}"/>
              </a:ext>
            </a:extLst>
          </p:cNvPr>
          <p:cNvSpPr/>
          <p:nvPr/>
        </p:nvSpPr>
        <p:spPr>
          <a:xfrm>
            <a:off x="1913860" y="4933507"/>
            <a:ext cx="4986670" cy="361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3400E9-94AD-41BA-9504-4655A99A832B}"/>
              </a:ext>
            </a:extLst>
          </p:cNvPr>
          <p:cNvSpPr/>
          <p:nvPr/>
        </p:nvSpPr>
        <p:spPr>
          <a:xfrm>
            <a:off x="1322867" y="1851911"/>
            <a:ext cx="4986670" cy="3615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C46BC-85C2-47F2-B82C-2F1B9EF180C5}"/>
              </a:ext>
            </a:extLst>
          </p:cNvPr>
          <p:cNvSpPr txBox="1"/>
          <p:nvPr/>
        </p:nvSpPr>
        <p:spPr>
          <a:xfrm>
            <a:off x="7527851" y="3445450"/>
            <a:ext cx="3525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Place </a:t>
            </a:r>
            <a:r>
              <a:rPr lang="en-US" altLang="ko-KR" dirty="0" err="1"/>
              <a:t>ospfd_com</a:t>
            </a:r>
            <a:r>
              <a:rPr lang="en-US" altLang="ko-KR" dirty="0"/>
              <a:t> in </a:t>
            </a:r>
            <a:r>
              <a:rPr lang="en-US" altLang="ko-KR" dirty="0" err="1"/>
              <a:t>ShareFolder</a:t>
            </a:r>
            <a:endParaRPr lang="en-US" altLang="ko-KR" dirty="0"/>
          </a:p>
          <a:p>
            <a:r>
              <a:rPr lang="en-US" altLang="ko-KR" dirty="0"/>
              <a:t>(shared folder on Windows)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22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7C504-0C4E-488F-B624-B935BA80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2B5084-CB3D-453C-A35E-6FE59521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2" y="2101628"/>
            <a:ext cx="7600822" cy="43912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80D5D0-AE10-431A-9BAE-0129B888D6C1}"/>
              </a:ext>
            </a:extLst>
          </p:cNvPr>
          <p:cNvSpPr/>
          <p:nvPr/>
        </p:nvSpPr>
        <p:spPr>
          <a:xfrm>
            <a:off x="1609946" y="5275595"/>
            <a:ext cx="2930156" cy="21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71231A-68C7-4E80-83E2-DEA51180A2A4}"/>
              </a:ext>
            </a:extLst>
          </p:cNvPr>
          <p:cNvSpPr/>
          <p:nvPr/>
        </p:nvSpPr>
        <p:spPr>
          <a:xfrm>
            <a:off x="1609946" y="3078199"/>
            <a:ext cx="2930156" cy="21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32B3B-63BD-4694-867F-4AFFF0FDC718}"/>
              </a:ext>
            </a:extLst>
          </p:cNvPr>
          <p:cNvSpPr txBox="1"/>
          <p:nvPr/>
        </p:nvSpPr>
        <p:spPr>
          <a:xfrm>
            <a:off x="6474715" y="3835586"/>
            <a:ext cx="5526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Decompress </a:t>
            </a:r>
            <a:r>
              <a:rPr lang="en-US" altLang="ko-KR" dirty="0" err="1"/>
              <a:t>ospfd_com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Check whether </a:t>
            </a:r>
            <a:r>
              <a:rPr lang="en-US" altLang="ko-KR" dirty="0" err="1"/>
              <a:t>ospfd</a:t>
            </a:r>
            <a:r>
              <a:rPr lang="en-US" altLang="ko-KR" dirty="0"/>
              <a:t> and </a:t>
            </a:r>
            <a:r>
              <a:rPr lang="en-US" altLang="ko-KR" dirty="0" err="1"/>
              <a:t>ospfd.conf</a:t>
            </a:r>
            <a:r>
              <a:rPr lang="en-US" altLang="ko-KR" dirty="0"/>
              <a:t> is made both.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4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81C6D-009D-4276-960E-2242694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DC94AE-89D9-4476-B987-35CBB98F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43598"/>
            <a:ext cx="8041417" cy="4327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4E6F8A-5CA7-49D1-A9A0-A0498A6F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95221"/>
            <a:ext cx="8041417" cy="455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7B2C90-1AE5-443D-9275-63FCB4280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5357352"/>
            <a:ext cx="9933533" cy="3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6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81C6D-009D-4276-960E-2242694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951A09-F129-4BFD-936D-394898190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00" y="1399400"/>
            <a:ext cx="7477900" cy="52256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C1B784-93F9-42CC-A258-643D96E4CD5F}"/>
              </a:ext>
            </a:extLst>
          </p:cNvPr>
          <p:cNvSpPr/>
          <p:nvPr/>
        </p:nvSpPr>
        <p:spPr>
          <a:xfrm>
            <a:off x="2580500" y="2844209"/>
            <a:ext cx="492309" cy="505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846AC-ECC5-45A7-9ED9-058B46BCCAD1}"/>
              </a:ext>
            </a:extLst>
          </p:cNvPr>
          <p:cNvSpPr txBox="1"/>
          <p:nvPr/>
        </p:nvSpPr>
        <p:spPr>
          <a:xfrm>
            <a:off x="1838366" y="296648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8A2AC5D-1907-4AA8-8CDC-3BA0AED792C9}"/>
              </a:ext>
            </a:extLst>
          </p:cNvPr>
          <p:cNvSpPr/>
          <p:nvPr/>
        </p:nvSpPr>
        <p:spPr>
          <a:xfrm>
            <a:off x="1488559" y="3012927"/>
            <a:ext cx="276446" cy="276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384D78-A797-49C7-AF1F-8C16C9AE312D}"/>
              </a:ext>
            </a:extLst>
          </p:cNvPr>
          <p:cNvSpPr/>
          <p:nvPr/>
        </p:nvSpPr>
        <p:spPr>
          <a:xfrm>
            <a:off x="5794744" y="2636874"/>
            <a:ext cx="627321" cy="652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DAADC7-A3EE-41C5-A9B3-3C75FF7728EB}"/>
              </a:ext>
            </a:extLst>
          </p:cNvPr>
          <p:cNvSpPr/>
          <p:nvPr/>
        </p:nvSpPr>
        <p:spPr>
          <a:xfrm>
            <a:off x="7148623" y="4012205"/>
            <a:ext cx="627321" cy="652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24030E-800F-40A9-82F3-AF29E152A068}"/>
              </a:ext>
            </a:extLst>
          </p:cNvPr>
          <p:cNvSpPr/>
          <p:nvPr/>
        </p:nvSpPr>
        <p:spPr>
          <a:xfrm>
            <a:off x="6929050" y="3131289"/>
            <a:ext cx="276446" cy="276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1D33B-21D6-44BE-B6AE-C0131979D50B}"/>
              </a:ext>
            </a:extLst>
          </p:cNvPr>
          <p:cNvSpPr txBox="1"/>
          <p:nvPr/>
        </p:nvSpPr>
        <p:spPr>
          <a:xfrm>
            <a:off x="5678207" y="3406942"/>
            <a:ext cx="56755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Select one folder and one file, </a:t>
            </a:r>
            <a:r>
              <a:rPr lang="en-US" altLang="ko-KR" dirty="0" err="1"/>
              <a:t>ospfd</a:t>
            </a:r>
            <a:r>
              <a:rPr lang="en-US" altLang="ko-KR" dirty="0"/>
              <a:t> and </a:t>
            </a:r>
            <a:r>
              <a:rPr lang="en-US" altLang="ko-KR" dirty="0" err="1"/>
              <a:t>ospfd.conf</a:t>
            </a:r>
            <a:endParaRPr lang="en-US" altLang="ko-KR" dirty="0"/>
          </a:p>
          <a:p>
            <a:r>
              <a:rPr lang="en-US" altLang="ko-KR" dirty="0"/>
              <a:t>Press Ctrl + C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576AD1-59D4-42E8-8AFB-AC7251AF3718}"/>
              </a:ext>
            </a:extLst>
          </p:cNvPr>
          <p:cNvSpPr/>
          <p:nvPr/>
        </p:nvSpPr>
        <p:spPr>
          <a:xfrm>
            <a:off x="3910637" y="2724963"/>
            <a:ext cx="276446" cy="238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46197F-C26E-4F94-865E-FD092AB346FF}"/>
              </a:ext>
            </a:extLst>
          </p:cNvPr>
          <p:cNvSpPr/>
          <p:nvPr/>
        </p:nvSpPr>
        <p:spPr>
          <a:xfrm>
            <a:off x="3403653" y="2296633"/>
            <a:ext cx="360274" cy="340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EA493-844E-4D06-9F46-48078199E4D5}"/>
              </a:ext>
            </a:extLst>
          </p:cNvPr>
          <p:cNvSpPr txBox="1"/>
          <p:nvPr/>
        </p:nvSpPr>
        <p:spPr>
          <a:xfrm>
            <a:off x="4186550" y="265937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20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21D2C-567F-4CBB-BDF9-2D562427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F881B8-654E-4DD2-8FB1-C4D2FB43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8" y="1892300"/>
            <a:ext cx="8153400" cy="4600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1FC433-F7D0-486A-BA15-605934954F3F}"/>
              </a:ext>
            </a:extLst>
          </p:cNvPr>
          <p:cNvSpPr txBox="1"/>
          <p:nvPr/>
        </p:nvSpPr>
        <p:spPr>
          <a:xfrm>
            <a:off x="9112102" y="373202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Ctrl + 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027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327EC-74B4-4367-ADB9-A8BE5827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40219-38C8-49DE-8F45-5DC1CA1A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51" y="1831680"/>
            <a:ext cx="7476460" cy="47373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5A7BB2-76E5-4B37-8A9B-7FADFABCD95A}"/>
              </a:ext>
            </a:extLst>
          </p:cNvPr>
          <p:cNvSpPr/>
          <p:nvPr/>
        </p:nvSpPr>
        <p:spPr>
          <a:xfrm>
            <a:off x="6422065" y="4763386"/>
            <a:ext cx="2105246" cy="34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A4F7A-3B55-4200-8132-27B536E358E9}"/>
              </a:ext>
            </a:extLst>
          </p:cNvPr>
          <p:cNvSpPr txBox="1"/>
          <p:nvPr/>
        </p:nvSpPr>
        <p:spPr>
          <a:xfrm>
            <a:off x="8750595" y="4295554"/>
            <a:ext cx="239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Make new folder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01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45C4A-5C1E-46FA-B4ED-E3431D8B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0F215F-228A-4E4F-99E8-CE89DF9B7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064" y="1545871"/>
            <a:ext cx="3476625" cy="142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C51303-6DDC-4AA0-B382-0251E13DA32F}"/>
              </a:ext>
            </a:extLst>
          </p:cNvPr>
          <p:cNvSpPr txBox="1"/>
          <p:nvPr/>
        </p:nvSpPr>
        <p:spPr>
          <a:xfrm>
            <a:off x="4561366" y="1660081"/>
            <a:ext cx="3689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Folder name is </a:t>
            </a:r>
            <a:r>
              <a:rPr lang="en-US" altLang="ko-KR" dirty="0" err="1"/>
              <a:t>ospfd_assignment</a:t>
            </a:r>
            <a:endParaRPr lang="en-US" altLang="ko-KR" dirty="0"/>
          </a:p>
          <a:p>
            <a:r>
              <a:rPr lang="en-US" altLang="ko-KR" dirty="0"/>
              <a:t>and Click Make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* Don’t change folder name!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5A6B4-49A6-40ED-AB0A-46B47A86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4" y="3071207"/>
            <a:ext cx="5846158" cy="3786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51D4D-648D-4B34-A623-C94F0D4D663D}"/>
              </a:ext>
            </a:extLst>
          </p:cNvPr>
          <p:cNvSpPr txBox="1"/>
          <p:nvPr/>
        </p:nvSpPr>
        <p:spPr>
          <a:xfrm>
            <a:off x="7202056" y="3764274"/>
            <a:ext cx="2096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 folder and</a:t>
            </a:r>
          </a:p>
          <a:p>
            <a:r>
              <a:rPr lang="en-US" altLang="ko-KR" dirty="0"/>
              <a:t>Make folder again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Folder name : bin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3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8B946D-E688-4190-B4C4-E6CA5BE2D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105775" cy="4667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BFFDC3-4348-4667-8211-C089CBE1225E}"/>
              </a:ext>
            </a:extLst>
          </p:cNvPr>
          <p:cNvSpPr txBox="1"/>
          <p:nvPr/>
        </p:nvSpPr>
        <p:spPr>
          <a:xfrm>
            <a:off x="9229060" y="2392326"/>
            <a:ext cx="1847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Return to home</a:t>
            </a:r>
          </a:p>
          <a:p>
            <a:r>
              <a:rPr lang="en-US" altLang="ko-KR" dirty="0"/>
              <a:t>(Click Red box)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0E97EF-446E-4036-BC79-6EBF74EE680D}"/>
              </a:ext>
            </a:extLst>
          </p:cNvPr>
          <p:cNvSpPr/>
          <p:nvPr/>
        </p:nvSpPr>
        <p:spPr>
          <a:xfrm>
            <a:off x="1648047" y="1690688"/>
            <a:ext cx="1031358" cy="520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9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4545BF-3BA2-4E85-828B-1D8A97B11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9" y="1846614"/>
            <a:ext cx="7386999" cy="4798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1BEFD2-2E64-43E5-98AB-B9C2F3D1611B}"/>
              </a:ext>
            </a:extLst>
          </p:cNvPr>
          <p:cNvSpPr/>
          <p:nvPr/>
        </p:nvSpPr>
        <p:spPr>
          <a:xfrm>
            <a:off x="6096000" y="5039833"/>
            <a:ext cx="2044138" cy="393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887B6-3FAB-4C6D-A21C-5BACCA0F79C8}"/>
              </a:ext>
            </a:extLst>
          </p:cNvPr>
          <p:cNvSpPr txBox="1"/>
          <p:nvPr/>
        </p:nvSpPr>
        <p:spPr>
          <a:xfrm>
            <a:off x="8825023" y="476338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Folder name is httpd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86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887B6-3FAB-4C6D-A21C-5BACCA0F79C8}"/>
              </a:ext>
            </a:extLst>
          </p:cNvPr>
          <p:cNvSpPr txBox="1"/>
          <p:nvPr/>
        </p:nvSpPr>
        <p:spPr>
          <a:xfrm>
            <a:off x="9229060" y="5124893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Folder name is </a:t>
            </a:r>
            <a:r>
              <a:rPr lang="en-US" altLang="ko-KR" dirty="0" err="1">
                <a:solidFill>
                  <a:srgbClr val="FF0000"/>
                </a:solidFill>
              </a:rPr>
              <a:t>cgi</a:t>
            </a:r>
            <a:r>
              <a:rPr lang="en-US" altLang="ko-KR" dirty="0">
                <a:solidFill>
                  <a:srgbClr val="FF0000"/>
                </a:solidFill>
              </a:rPr>
              <a:t>-bin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194F5-B209-4B72-BCAD-36F747288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06" y="1552575"/>
            <a:ext cx="8239125" cy="53054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1BEFD2-2E64-43E5-98AB-B9C2F3D1611B}"/>
              </a:ext>
            </a:extLst>
          </p:cNvPr>
          <p:cNvSpPr/>
          <p:nvPr/>
        </p:nvSpPr>
        <p:spPr>
          <a:xfrm>
            <a:off x="4465673" y="3429000"/>
            <a:ext cx="2328531" cy="393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0D59-DC31-44F0-B034-6EA3C9171F1D}"/>
              </a:ext>
            </a:extLst>
          </p:cNvPr>
          <p:cNvSpPr txBox="1"/>
          <p:nvPr/>
        </p:nvSpPr>
        <p:spPr>
          <a:xfrm>
            <a:off x="9356651" y="2679405"/>
            <a:ext cx="1954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Open folder and</a:t>
            </a:r>
          </a:p>
          <a:p>
            <a:endParaRPr lang="en-US" altLang="ko-KR" dirty="0"/>
          </a:p>
          <a:p>
            <a:r>
              <a:rPr lang="en-US" altLang="ko-KR" dirty="0"/>
              <a:t>Make new folder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796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CEA11-DAE0-488E-AA6D-75F58BA7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Assignment #2 – OSPF Packet Capture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2F08DA-2C2D-4280-9A75-F7D993BFE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Purpose of this assignment</a:t>
            </a:r>
          </a:p>
          <a:p>
            <a:pPr lvl="1"/>
            <a:r>
              <a:rPr lang="en-US" altLang="ko-KR" dirty="0"/>
              <a:t>Understanding OSPF router data structure</a:t>
            </a:r>
          </a:p>
          <a:p>
            <a:pPr lvl="1"/>
            <a:r>
              <a:rPr lang="en-US" altLang="ko-KR" dirty="0"/>
              <a:t>Understanding OSPF Packet exchange flow</a:t>
            </a:r>
          </a:p>
          <a:p>
            <a:pPr lvl="1"/>
            <a:r>
              <a:rPr lang="en-US" altLang="ko-KR" dirty="0"/>
              <a:t>Understanding how routing information database is synchronized among routers.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Submission (Due date is 2020/6/25)</a:t>
            </a:r>
          </a:p>
          <a:p>
            <a:pPr lvl="1"/>
            <a:r>
              <a:rPr lang="en-US" altLang="ko-KR" dirty="0"/>
              <a:t>Report the OSPF router data structure and captured OSPF Packets based on the router data structure 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Report must include sufficient explanation for packet contents and corresponding OSPF router structure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* If you write value only without explanation on the report, you will get extremely low mark.</a:t>
            </a:r>
          </a:p>
          <a:p>
            <a:pPr lvl="1"/>
            <a:r>
              <a:rPr lang="en-US" altLang="ko-KR" dirty="0"/>
              <a:t>Screen captures (the router data structure – use </a:t>
            </a:r>
            <a:r>
              <a:rPr lang="en-US" altLang="ko-KR" dirty="0" err="1"/>
              <a:t>ospfd_mon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Captured packet file (Use </a:t>
            </a:r>
            <a:r>
              <a:rPr lang="en-US" altLang="ko-KR" dirty="0" err="1"/>
              <a:t>wireshark</a:t>
            </a:r>
            <a:r>
              <a:rPr lang="en-US" altLang="ko-KR" dirty="0"/>
              <a:t> save.)</a:t>
            </a:r>
          </a:p>
        </p:txBody>
      </p:sp>
    </p:spTree>
    <p:extLst>
      <p:ext uri="{BB962C8B-B14F-4D97-AF65-F5344CB8AC3E}">
        <p14:creationId xmlns:p14="http://schemas.microsoft.com/office/powerpoint/2010/main" val="175182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90005-FC32-4DB1-A477-9E01B21A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93" y="1905438"/>
            <a:ext cx="5690191" cy="2263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0EE762-7CC7-4DA5-A675-68E23B90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93" y="3429000"/>
            <a:ext cx="8341493" cy="1614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F15DB-6ED9-4D8A-9617-85662D9F8C66}"/>
              </a:ext>
            </a:extLst>
          </p:cNvPr>
          <p:cNvSpPr txBox="1"/>
          <p:nvPr/>
        </p:nvSpPr>
        <p:spPr>
          <a:xfrm>
            <a:off x="933893" y="3059668"/>
            <a:ext cx="217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Type "</a:t>
            </a:r>
            <a:r>
              <a:rPr lang="en-US" altLang="ko-KR"/>
              <a:t>make install”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060AA-F0D2-4EED-9E16-E127C4201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93" y="5821768"/>
            <a:ext cx="5955114" cy="2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5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A91B02-ECCA-41E3-8501-658FD701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351359"/>
            <a:ext cx="6550873" cy="306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DF9D5F-3154-43EA-BFC7-6F89BC4F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645025"/>
            <a:ext cx="7323130" cy="3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0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373694-13BF-4125-A55C-477370CF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2561"/>
            <a:ext cx="7543690" cy="51524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37364D-0C3C-437B-84D7-AEC2E61C992D}"/>
              </a:ext>
            </a:extLst>
          </p:cNvPr>
          <p:cNvSpPr/>
          <p:nvPr/>
        </p:nvSpPr>
        <p:spPr>
          <a:xfrm>
            <a:off x="754912" y="2690037"/>
            <a:ext cx="2275367" cy="23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6569C-3C7C-4FCC-9DD7-3B534CD3F5AC}"/>
              </a:ext>
            </a:extLst>
          </p:cNvPr>
          <p:cNvSpPr txBox="1"/>
          <p:nvPr/>
        </p:nvSpPr>
        <p:spPr>
          <a:xfrm>
            <a:off x="8846288" y="2126512"/>
            <a:ext cx="18898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Change </a:t>
            </a:r>
            <a:r>
              <a:rPr lang="en-US" altLang="ko-KR" dirty="0" err="1">
                <a:solidFill>
                  <a:srgbClr val="FF0000"/>
                </a:solidFill>
              </a:rPr>
              <a:t>routerid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VM1 - 10.0.0.2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VM2 - 10.0.0.3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VM3 - 10.0.0.4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VM4 - 10.0.0.5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8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16FC-7486-4E99-B255-4C31C308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9" y="2232837"/>
            <a:ext cx="11525661" cy="2616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8CE2C-8E39-40FC-9262-0E812DE9DEC5}"/>
              </a:ext>
            </a:extLst>
          </p:cNvPr>
          <p:cNvSpPr txBox="1"/>
          <p:nvPr/>
        </p:nvSpPr>
        <p:spPr>
          <a:xfrm>
            <a:off x="4986670" y="2232837"/>
            <a:ext cx="449918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Set up</a:t>
            </a:r>
          </a:p>
          <a:p>
            <a:endParaRPr lang="en-US" altLang="ko-KR" dirty="0"/>
          </a:p>
          <a:p>
            <a:r>
              <a:rPr lang="en-US" altLang="ko-KR" dirty="0"/>
              <a:t>interface &lt;IP address1&gt; 10</a:t>
            </a:r>
          </a:p>
          <a:p>
            <a:r>
              <a:rPr lang="en-US" altLang="ko-KR" dirty="0" err="1"/>
              <a:t>ospfIfRtrPriority</a:t>
            </a:r>
            <a:r>
              <a:rPr lang="en-US" altLang="ko-KR" dirty="0"/>
              <a:t> 10</a:t>
            </a:r>
          </a:p>
          <a:p>
            <a:r>
              <a:rPr lang="en-US" altLang="ko-KR" dirty="0" err="1"/>
              <a:t>ospfIfAuthType</a:t>
            </a:r>
            <a:r>
              <a:rPr lang="en-US" altLang="ko-KR" dirty="0"/>
              <a:t> 0</a:t>
            </a:r>
          </a:p>
          <a:p>
            <a:endParaRPr lang="en-US" altLang="ko-KR" dirty="0"/>
          </a:p>
          <a:p>
            <a:r>
              <a:rPr lang="en-US" altLang="ko-KR" dirty="0"/>
              <a:t>interface &lt;IP address2&gt; 10</a:t>
            </a:r>
          </a:p>
          <a:p>
            <a:r>
              <a:rPr lang="en-US" altLang="ko-KR" dirty="0" err="1"/>
              <a:t>ospfIfRtrPriority</a:t>
            </a:r>
            <a:r>
              <a:rPr lang="en-US" altLang="ko-KR" dirty="0"/>
              <a:t> 10</a:t>
            </a:r>
          </a:p>
          <a:p>
            <a:r>
              <a:rPr lang="en-US" altLang="ko-KR" dirty="0" err="1"/>
              <a:t>ospfIfAuthType</a:t>
            </a:r>
            <a:r>
              <a:rPr lang="en-US" altLang="ko-KR" dirty="0"/>
              <a:t> 0</a:t>
            </a:r>
          </a:p>
          <a:p>
            <a:endParaRPr lang="en-US" altLang="ko-KR" dirty="0"/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Type that as much as you have interface.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857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487DE-4B57-44DD-9A5A-DC10D587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00739"/>
            <a:ext cx="5196497" cy="1708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650BA-63A5-4C47-89A2-719D6EBB6FFB}"/>
              </a:ext>
            </a:extLst>
          </p:cNvPr>
          <p:cNvSpPr txBox="1"/>
          <p:nvPr/>
        </p:nvSpPr>
        <p:spPr>
          <a:xfrm>
            <a:off x="7667524" y="354863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04276-1A28-44A0-B396-2B45DA724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" r="63961"/>
          <a:stretch/>
        </p:blipFill>
        <p:spPr>
          <a:xfrm>
            <a:off x="1941495" y="1600739"/>
            <a:ext cx="3396050" cy="2087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BBD7C-4123-478D-8FAC-F95A1A77092F}"/>
              </a:ext>
            </a:extLst>
          </p:cNvPr>
          <p:cNvSpPr txBox="1"/>
          <p:nvPr/>
        </p:nvSpPr>
        <p:spPr>
          <a:xfrm>
            <a:off x="3186932" y="366370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7E9528-E16E-4014-88D7-86CDB096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495" y="4174233"/>
            <a:ext cx="3371376" cy="20870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52CC6E-1010-4856-B376-7D57D2FBF2CE}"/>
              </a:ext>
            </a:extLst>
          </p:cNvPr>
          <p:cNvSpPr txBox="1"/>
          <p:nvPr/>
        </p:nvSpPr>
        <p:spPr>
          <a:xfrm>
            <a:off x="3186931" y="63028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125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C54AF-F287-44CC-89C9-2558BF78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C15EF-4CF0-4646-94CF-5ABA6DED1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Repeat ppt 4~20 on each VM.</a:t>
            </a:r>
          </a:p>
          <a:p>
            <a:pPr marL="0" indent="0">
              <a:buNone/>
            </a:pPr>
            <a:r>
              <a:rPr lang="en-US" altLang="ko-KR" dirty="0"/>
              <a:t>(Turn NAT on ~ edit </a:t>
            </a:r>
            <a:r>
              <a:rPr lang="en-US" altLang="ko-KR" dirty="0" err="1"/>
              <a:t>ospfd.conf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93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BAFDD8-CF12-44AD-AD39-106D33BE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9" y="1299497"/>
            <a:ext cx="8325018" cy="5239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3309D-82E0-4615-AAE7-E9B088151842}"/>
              </a:ext>
            </a:extLst>
          </p:cNvPr>
          <p:cNvSpPr txBox="1"/>
          <p:nvPr/>
        </p:nvSpPr>
        <p:spPr>
          <a:xfrm>
            <a:off x="9282223" y="2083981"/>
            <a:ext cx="156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Turn VM1 off</a:t>
            </a:r>
          </a:p>
        </p:txBody>
      </p:sp>
    </p:spTree>
    <p:extLst>
      <p:ext uri="{BB962C8B-B14F-4D97-AF65-F5344CB8AC3E}">
        <p14:creationId xmlns:p14="http://schemas.microsoft.com/office/powerpoint/2010/main" val="95858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BD3B4-7DAB-4237-8516-38133F7E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71" y="1589051"/>
            <a:ext cx="5789676" cy="49038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D4F326-DFF4-42F6-BFBE-256E00417AFE}"/>
              </a:ext>
            </a:extLst>
          </p:cNvPr>
          <p:cNvSpPr/>
          <p:nvPr/>
        </p:nvSpPr>
        <p:spPr>
          <a:xfrm>
            <a:off x="1329070" y="1690688"/>
            <a:ext cx="584790" cy="308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6BE1BE-4101-45C1-83B0-A650681108CB}"/>
              </a:ext>
            </a:extLst>
          </p:cNvPr>
          <p:cNvSpPr/>
          <p:nvPr/>
        </p:nvSpPr>
        <p:spPr>
          <a:xfrm>
            <a:off x="1329070" y="2588771"/>
            <a:ext cx="2402958" cy="308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3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F33CF45-210A-4EFC-AE85-C90D6BCA6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2964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AFF704-A675-4365-BA14-186C0B5C2B04}"/>
              </a:ext>
            </a:extLst>
          </p:cNvPr>
          <p:cNvSpPr/>
          <p:nvPr/>
        </p:nvSpPr>
        <p:spPr>
          <a:xfrm>
            <a:off x="1063256" y="3848986"/>
            <a:ext cx="8027581" cy="2658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254751-311A-4866-BA39-D58F714EEC87}"/>
              </a:ext>
            </a:extLst>
          </p:cNvPr>
          <p:cNvSpPr/>
          <p:nvPr/>
        </p:nvSpPr>
        <p:spPr>
          <a:xfrm>
            <a:off x="1460206" y="2431406"/>
            <a:ext cx="730102" cy="5031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15EDBAE-C6B0-45AA-9363-A08C896A84C6}"/>
              </a:ext>
            </a:extLst>
          </p:cNvPr>
          <p:cNvSpPr/>
          <p:nvPr/>
        </p:nvSpPr>
        <p:spPr>
          <a:xfrm>
            <a:off x="540488" y="3848986"/>
            <a:ext cx="297712" cy="26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000FB4-2735-4E9A-9859-74125881C7AE}"/>
              </a:ext>
            </a:extLst>
          </p:cNvPr>
          <p:cNvSpPr/>
          <p:nvPr/>
        </p:nvSpPr>
        <p:spPr>
          <a:xfrm>
            <a:off x="1892597" y="2098123"/>
            <a:ext cx="297712" cy="265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8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0048E-369A-4A5D-AFA8-9FAAE4B21490}"/>
              </a:ext>
            </a:extLst>
          </p:cNvPr>
          <p:cNvSpPr txBox="1"/>
          <p:nvPr/>
        </p:nvSpPr>
        <p:spPr>
          <a:xfrm>
            <a:off x="6794204" y="6319062"/>
            <a:ext cx="4099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Type VM4 as copied image file name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2101EFE-342A-4F2A-A224-B4FB8E349C72}"/>
              </a:ext>
            </a:extLst>
          </p:cNvPr>
          <p:cNvGrpSpPr/>
          <p:nvPr/>
        </p:nvGrpSpPr>
        <p:grpSpPr>
          <a:xfrm>
            <a:off x="6958206" y="2165719"/>
            <a:ext cx="3771900" cy="4057650"/>
            <a:chOff x="1785827" y="2048761"/>
            <a:chExt cx="3771900" cy="40576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95078E-3F62-4750-BB43-845C49F04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5827" y="2048761"/>
              <a:ext cx="3771900" cy="405765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BE52354-5E60-43AD-8A33-B5CE03FFDDA7}"/>
                </a:ext>
              </a:extLst>
            </p:cNvPr>
            <p:cNvSpPr/>
            <p:nvPr/>
          </p:nvSpPr>
          <p:spPr>
            <a:xfrm>
              <a:off x="3912780" y="5709685"/>
              <a:ext cx="882503" cy="3189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B9715-96A3-4D66-846F-6859B7FD7C4C}"/>
              </a:ext>
            </a:extLst>
          </p:cNvPr>
          <p:cNvSpPr/>
          <p:nvPr/>
        </p:nvSpPr>
        <p:spPr>
          <a:xfrm>
            <a:off x="7164210" y="3685899"/>
            <a:ext cx="882503" cy="318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EF1FF-9F9D-4472-B4E7-3FE0B9A425A0}"/>
              </a:ext>
            </a:extLst>
          </p:cNvPr>
          <p:cNvSpPr txBox="1"/>
          <p:nvPr/>
        </p:nvSpPr>
        <p:spPr>
          <a:xfrm>
            <a:off x="2296633" y="3685899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 Next </a:t>
            </a:r>
            <a:r>
              <a:rPr lang="en-US" altLang="ko-KR" dirty="0" err="1"/>
              <a:t>Next</a:t>
            </a:r>
            <a:r>
              <a:rPr lang="en-US" altLang="ko-KR" dirty="0"/>
              <a:t> </a:t>
            </a:r>
            <a:r>
              <a:rPr lang="en-US" altLang="ko-KR" dirty="0" err="1"/>
              <a:t>Next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0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AutoNum type="arabicPeriod"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Example OSPF Router Data structure</a:t>
            </a:r>
          </a:p>
          <a:p>
            <a:pPr marL="457200" lvl="1" indent="0">
              <a:buNone/>
            </a:pPr>
            <a:r>
              <a:rPr lang="en-US" altLang="ko-KR" dirty="0"/>
              <a:t>1. The router’s data structure shown by </a:t>
            </a:r>
            <a:r>
              <a:rPr lang="en-US" altLang="ko-KR" dirty="0" err="1"/>
              <a:t>ospfd_mon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945DBD-E2EC-4984-9A61-9B94AD54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3319616"/>
            <a:ext cx="5524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2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AE6C0-B9C6-4525-955E-272B25ED1017}"/>
              </a:ext>
            </a:extLst>
          </p:cNvPr>
          <p:cNvSpPr txBox="1"/>
          <p:nvPr/>
        </p:nvSpPr>
        <p:spPr>
          <a:xfrm>
            <a:off x="7306780" y="4820576"/>
            <a:ext cx="4783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 Next and Set </a:t>
            </a:r>
            <a:r>
              <a:rPr lang="en-US" altLang="ko-KR"/>
              <a:t>up options such as RAM</a:t>
            </a:r>
            <a:endParaRPr lang="en-US" altLang="ko-KR" dirty="0"/>
          </a:p>
          <a:p>
            <a:r>
              <a:rPr lang="en-US" altLang="ko-KR" dirty="0"/>
              <a:t>to make new VM, VM4.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EF9C3B-DCE9-4AD8-A89E-2F72BAF9F3D8}"/>
              </a:ext>
            </a:extLst>
          </p:cNvPr>
          <p:cNvGrpSpPr/>
          <p:nvPr/>
        </p:nvGrpSpPr>
        <p:grpSpPr>
          <a:xfrm>
            <a:off x="361948" y="1690688"/>
            <a:ext cx="6761865" cy="4901614"/>
            <a:chOff x="978637" y="1591261"/>
            <a:chExt cx="6761865" cy="49016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5A362F-2717-47DC-BC31-251D46AF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637" y="1591261"/>
              <a:ext cx="6761865" cy="4901614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EF2582-FFBD-4478-90C7-554BECC4CB3A}"/>
                </a:ext>
              </a:extLst>
            </p:cNvPr>
            <p:cNvSpPr/>
            <p:nvPr/>
          </p:nvSpPr>
          <p:spPr>
            <a:xfrm>
              <a:off x="4284921" y="1881963"/>
              <a:ext cx="776177" cy="5528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724C01-B5AF-4360-B95A-8A88B4D4971B}"/>
                </a:ext>
              </a:extLst>
            </p:cNvPr>
            <p:cNvSpPr/>
            <p:nvPr/>
          </p:nvSpPr>
          <p:spPr>
            <a:xfrm>
              <a:off x="4873256" y="4809461"/>
              <a:ext cx="2867246" cy="15913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8998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78AF6B-E916-4B2C-9750-11DCD7A2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29" y="2368683"/>
            <a:ext cx="4324350" cy="3571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99FF21-4AA3-4C31-9B0E-3A02DAF99387}"/>
              </a:ext>
            </a:extLst>
          </p:cNvPr>
          <p:cNvSpPr txBox="1"/>
          <p:nvPr/>
        </p:nvSpPr>
        <p:spPr>
          <a:xfrm>
            <a:off x="1714657" y="6123543"/>
            <a:ext cx="320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Input memory size you want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5B9604-63C6-4F8C-9E09-9233F0A2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878" y="2287229"/>
            <a:ext cx="4305300" cy="3581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E8ECCB-8E2E-4375-96D0-DC3B5780EA67}"/>
              </a:ext>
            </a:extLst>
          </p:cNvPr>
          <p:cNvSpPr/>
          <p:nvPr/>
        </p:nvSpPr>
        <p:spPr>
          <a:xfrm>
            <a:off x="6595479" y="4925961"/>
            <a:ext cx="2265352" cy="171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C759AF-BCEA-4345-97D5-2A0644A40531}"/>
              </a:ext>
            </a:extLst>
          </p:cNvPr>
          <p:cNvSpPr/>
          <p:nvPr/>
        </p:nvSpPr>
        <p:spPr>
          <a:xfrm>
            <a:off x="10398597" y="5097043"/>
            <a:ext cx="261538" cy="271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804F6B2-EA4F-400A-A0ED-B1C0A87FFFBC}"/>
              </a:ext>
            </a:extLst>
          </p:cNvPr>
          <p:cNvSpPr/>
          <p:nvPr/>
        </p:nvSpPr>
        <p:spPr>
          <a:xfrm>
            <a:off x="5759123" y="4154620"/>
            <a:ext cx="377559" cy="135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40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4F898C-30C4-4229-A9CC-D795378F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32" y="2209739"/>
            <a:ext cx="4642622" cy="32707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8DFED82-2CF0-4F16-924E-690E84C352D7}"/>
              </a:ext>
            </a:extLst>
          </p:cNvPr>
          <p:cNvSpPr/>
          <p:nvPr/>
        </p:nvSpPr>
        <p:spPr>
          <a:xfrm>
            <a:off x="783232" y="2554421"/>
            <a:ext cx="520525" cy="50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716237-CD68-48E0-B03A-35579FFD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4254"/>
            <a:ext cx="4942111" cy="32231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BC8635-A74F-414B-9D71-E4944E1433C0}"/>
              </a:ext>
            </a:extLst>
          </p:cNvPr>
          <p:cNvSpPr/>
          <p:nvPr/>
        </p:nvSpPr>
        <p:spPr>
          <a:xfrm>
            <a:off x="6212021" y="3244645"/>
            <a:ext cx="3250544" cy="184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045225-2DEB-43B7-9EF1-14EA7DB0FFEC}"/>
              </a:ext>
            </a:extLst>
          </p:cNvPr>
          <p:cNvSpPr/>
          <p:nvPr/>
        </p:nvSpPr>
        <p:spPr>
          <a:xfrm>
            <a:off x="10566728" y="5388323"/>
            <a:ext cx="529958" cy="184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9517247-F152-4849-BDEE-2F6BF8DF59AB}"/>
              </a:ext>
            </a:extLst>
          </p:cNvPr>
          <p:cNvSpPr/>
          <p:nvPr/>
        </p:nvSpPr>
        <p:spPr>
          <a:xfrm>
            <a:off x="5610286" y="3999763"/>
            <a:ext cx="318566" cy="147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424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800D7-BA1F-4A0F-9499-DA18D400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83" y="1758949"/>
            <a:ext cx="9820275" cy="47339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90DEBB-EA24-43D6-ACFC-F5FE1376A78D}"/>
              </a:ext>
            </a:extLst>
          </p:cNvPr>
          <p:cNvSpPr/>
          <p:nvPr/>
        </p:nvSpPr>
        <p:spPr>
          <a:xfrm>
            <a:off x="9887319" y="6147128"/>
            <a:ext cx="1002890" cy="271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53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AF8BE-58AB-4CC7-9216-034922522517}"/>
              </a:ext>
            </a:extLst>
          </p:cNvPr>
          <p:cNvSpPr txBox="1"/>
          <p:nvPr/>
        </p:nvSpPr>
        <p:spPr>
          <a:xfrm>
            <a:off x="896702" y="1690688"/>
            <a:ext cx="767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 Make and Set up network setting of each VM. (also turn NAT off.)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B4FA28-0CF6-43C6-97C8-4B423931EE75}"/>
              </a:ext>
            </a:extLst>
          </p:cNvPr>
          <p:cNvGrpSpPr/>
          <p:nvPr/>
        </p:nvGrpSpPr>
        <p:grpSpPr>
          <a:xfrm>
            <a:off x="1674632" y="2704600"/>
            <a:ext cx="9068146" cy="3016250"/>
            <a:chOff x="1466234" y="3109118"/>
            <a:chExt cx="9068146" cy="3016250"/>
          </a:xfrm>
        </p:grpSpPr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EFA6C4C3-269E-4314-B6EA-2767BBE23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234" y="3199606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10.1.2.0/24</a:t>
              </a:r>
            </a:p>
          </p:txBody>
        </p:sp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CD17AF49-125F-47DE-B290-56FA9C83E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234" y="5577681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10.1.1.0/24</a:t>
              </a: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0CFC06E1-4906-4F16-B913-B9F7A2240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509" y="3109118"/>
              <a:ext cx="1463675" cy="639763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VM3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10.0.0.4</a:t>
              </a:r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DC2F89A-3D2B-4D64-BE39-A9C85A3B8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509" y="5485606"/>
              <a:ext cx="1463675" cy="639762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VM4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10.0.0.5</a:t>
              </a: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9BC863FA-8DB2-4FD7-8D36-BD9CB527B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7596" y="5852318"/>
              <a:ext cx="822325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30BCA31A-B8F8-4288-9C5E-E068F50DBC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7596" y="3474243"/>
              <a:ext cx="822325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14" name="Oval 8">
              <a:extLst>
                <a:ext uri="{FF2B5EF4-FFF2-40B4-BE49-F238E27FC236}">
                  <a16:creationId xmlns:a16="http://schemas.microsoft.com/office/drawing/2014/main" id="{21506D9F-6855-4EF6-A1B8-D8D14AA18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871" y="4388643"/>
              <a:ext cx="2011363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10.1.3.0/24</a:t>
              </a: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2B8DC8F5-891B-4BE4-9149-5AAEE7799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1759" y="3748881"/>
              <a:ext cx="1587" cy="63976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0B45BDAF-0B7B-436B-865D-801B1867B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1759" y="4845843"/>
              <a:ext cx="1587" cy="63976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20C3F7F6-E53A-4209-829D-3FA028CB25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8234" y="4663281"/>
              <a:ext cx="457200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DD293F8A-7645-4E01-940B-9BEF8F469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434" y="4296568"/>
              <a:ext cx="1463675" cy="639763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VM1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10.0.0.2</a:t>
              </a: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7ECDD1A7-09F8-4F16-977D-028CAB397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018" y="4388643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10.1.4.0/24</a:t>
              </a: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6ED04465-20BC-4BCC-9C97-C093C344A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4346" y="4663281"/>
              <a:ext cx="568672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1" name="Rectangle 15">
              <a:extLst>
                <a:ext uri="{FF2B5EF4-FFF2-40B4-BE49-F238E27FC236}">
                  <a16:creationId xmlns:a16="http://schemas.microsoft.com/office/drawing/2014/main" id="{C956FA42-D5A0-419C-BCD6-66DB4A56F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543" y="5485606"/>
              <a:ext cx="1463675" cy="639762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VM2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10.0.0.3</a:t>
              </a: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38C2A9F7-28CE-445A-9735-63DD1DEFC6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19980" y="4842668"/>
              <a:ext cx="1588" cy="64611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3" name="Oval 2">
              <a:extLst>
                <a:ext uri="{FF2B5EF4-FFF2-40B4-BE49-F238E27FC236}">
                  <a16:creationId xmlns:a16="http://schemas.microsoft.com/office/drawing/2014/main" id="{C44028A8-A3FF-4F43-B102-794E41BF1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498" y="3335554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10.1.2.3</a:t>
              </a:r>
            </a:p>
          </p:txBody>
        </p:sp>
        <p:sp>
          <p:nvSpPr>
            <p:cNvPr id="24" name="Oval 2">
              <a:extLst>
                <a:ext uri="{FF2B5EF4-FFF2-40B4-BE49-F238E27FC236}">
                  <a16:creationId xmlns:a16="http://schemas.microsoft.com/office/drawing/2014/main" id="{74136F60-A1E0-472E-8254-27D870F86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588" y="3709740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10.1.3.3</a:t>
              </a:r>
            </a:p>
          </p:txBody>
        </p:sp>
        <p:sp>
          <p:nvSpPr>
            <p:cNvPr id="25" name="Oval 2">
              <a:extLst>
                <a:ext uri="{FF2B5EF4-FFF2-40B4-BE49-F238E27FC236}">
                  <a16:creationId xmlns:a16="http://schemas.microsoft.com/office/drawing/2014/main" id="{883077C7-BA66-49F9-9188-CFB206AA8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439" y="5349912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10.1.3.4</a:t>
              </a:r>
            </a:p>
          </p:txBody>
        </p:sp>
        <p:sp>
          <p:nvSpPr>
            <p:cNvPr id="26" name="Oval 2">
              <a:extLst>
                <a:ext uri="{FF2B5EF4-FFF2-40B4-BE49-F238E27FC236}">
                  <a16:creationId xmlns:a16="http://schemas.microsoft.com/office/drawing/2014/main" id="{75FF2BB9-BFA8-45C6-B26B-121E8DFB5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31" y="5711899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10.1.1.4</a:t>
              </a:r>
            </a:p>
          </p:txBody>
        </p:sp>
        <p:sp>
          <p:nvSpPr>
            <p:cNvPr id="27" name="Oval 2">
              <a:extLst>
                <a:ext uri="{FF2B5EF4-FFF2-40B4-BE49-F238E27FC236}">
                  <a16:creationId xmlns:a16="http://schemas.microsoft.com/office/drawing/2014/main" id="{58A25030-8DA6-44D9-B5E1-D9EF37CB5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768" y="4550134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10.1.3.1</a:t>
              </a:r>
            </a:p>
          </p:txBody>
        </p:sp>
        <p:sp>
          <p:nvSpPr>
            <p:cNvPr id="28" name="Oval 2">
              <a:extLst>
                <a:ext uri="{FF2B5EF4-FFF2-40B4-BE49-F238E27FC236}">
                  <a16:creationId xmlns:a16="http://schemas.microsoft.com/office/drawing/2014/main" id="{F139540D-EFE5-4789-A30C-63B2C3F02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835" y="4550133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10.1.4.1</a:t>
              </a:r>
            </a:p>
          </p:txBody>
        </p:sp>
        <p:sp>
          <p:nvSpPr>
            <p:cNvPr id="29" name="Oval 2">
              <a:extLst>
                <a:ext uri="{FF2B5EF4-FFF2-40B4-BE49-F238E27FC236}">
                  <a16:creationId xmlns:a16="http://schemas.microsoft.com/office/drawing/2014/main" id="{BAA9A5DB-E1AA-43C5-8BFC-355F05D34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9244" y="5349912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10.1.4.2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487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3D5FC-3E24-4B81-B082-F973083C2617}"/>
              </a:ext>
            </a:extLst>
          </p:cNvPr>
          <p:cNvSpPr txBox="1"/>
          <p:nvPr/>
        </p:nvSpPr>
        <p:spPr>
          <a:xfrm>
            <a:off x="896702" y="1758008"/>
            <a:ext cx="6239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Turn VMs on.</a:t>
            </a:r>
          </a:p>
          <a:p>
            <a:endParaRPr lang="en-US" altLang="ko-KR" dirty="0"/>
          </a:p>
          <a:p>
            <a:r>
              <a:rPr lang="en-US" altLang="ko-KR" dirty="0"/>
              <a:t>Edit /</a:t>
            </a:r>
            <a:r>
              <a:rPr lang="en-US" altLang="ko-KR" dirty="0" err="1"/>
              <a:t>etc</a:t>
            </a:r>
            <a:r>
              <a:rPr lang="en-US" altLang="ko-KR" dirty="0"/>
              <a:t>/network/interfaces on each VM and reboot VMs.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95B7F-1D24-4978-A5EC-0084A815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86" y="2761932"/>
            <a:ext cx="5133975" cy="238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CFAE2F-DC8D-4FB1-A4CE-E24E5192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86" y="3285650"/>
            <a:ext cx="3797833" cy="32072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AB9AFB8-42BD-4239-B9FA-4E59E0341BB5}"/>
              </a:ext>
            </a:extLst>
          </p:cNvPr>
          <p:cNvSpPr txBox="1"/>
          <p:nvPr/>
        </p:nvSpPr>
        <p:spPr>
          <a:xfrm>
            <a:off x="2967375" y="616839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VM1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C2DF92B-8CC1-44CB-9B26-14B5A1A86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127" y="3244308"/>
            <a:ext cx="3552611" cy="32156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BCE739-883A-4C9D-BFFC-7F4EABB80917}"/>
              </a:ext>
            </a:extLst>
          </p:cNvPr>
          <p:cNvSpPr txBox="1"/>
          <p:nvPr/>
        </p:nvSpPr>
        <p:spPr>
          <a:xfrm>
            <a:off x="8765458" y="61707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495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E87D-8E6B-4D39-BB07-68A49A5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dirty="0"/>
              <a:t>Environment Setup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521045-FE05-4888-AA9C-39FC7BAF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81" y="1766979"/>
            <a:ext cx="4408863" cy="3790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E5012F-67E9-4233-8508-7B7008A818F8}"/>
              </a:ext>
            </a:extLst>
          </p:cNvPr>
          <p:cNvSpPr txBox="1"/>
          <p:nvPr/>
        </p:nvSpPr>
        <p:spPr>
          <a:xfrm>
            <a:off x="2731401" y="53725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VM3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483FCD-A35A-4F05-A394-D122B5FD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78" y="1766979"/>
            <a:ext cx="4229100" cy="385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B26353-2B9E-4E84-8578-16E681F4518B}"/>
              </a:ext>
            </a:extLst>
          </p:cNvPr>
          <p:cNvSpPr txBox="1"/>
          <p:nvPr/>
        </p:nvSpPr>
        <p:spPr>
          <a:xfrm>
            <a:off x="8640648" y="525527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VM4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F6F61-5E7F-4E5B-892F-982EA5AE23C2}"/>
              </a:ext>
            </a:extLst>
          </p:cNvPr>
          <p:cNvSpPr txBox="1"/>
          <p:nvPr/>
        </p:nvSpPr>
        <p:spPr>
          <a:xfrm>
            <a:off x="6386697" y="5964247"/>
            <a:ext cx="517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* </a:t>
            </a:r>
            <a:r>
              <a:rPr lang="en-US" altLang="ko-KR" dirty="0">
                <a:solidFill>
                  <a:srgbClr val="FF0000"/>
                </a:solidFill>
              </a:rPr>
              <a:t>Please don’t forgot to edit </a:t>
            </a:r>
            <a:r>
              <a:rPr lang="en-US" altLang="ko-KR" dirty="0" err="1">
                <a:solidFill>
                  <a:srgbClr val="FF0000"/>
                </a:solidFill>
              </a:rPr>
              <a:t>ospfd.conf</a:t>
            </a:r>
            <a:r>
              <a:rPr lang="en-US" altLang="ko-KR" dirty="0">
                <a:solidFill>
                  <a:srgbClr val="FF0000"/>
                </a:solidFill>
              </a:rPr>
              <a:t> of VM4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37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48C0B-8770-4BED-835A-74817B2E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</a:t>
            </a:r>
            <a:r>
              <a:rPr lang="en-US" altLang="ko-KR" dirty="0" err="1"/>
              <a:t>wireshark</a:t>
            </a:r>
            <a:r>
              <a:rPr lang="en-US" altLang="ko-KR" dirty="0"/>
              <a:t> and </a:t>
            </a:r>
            <a:r>
              <a:rPr lang="en-US" altLang="ko-KR" dirty="0" err="1"/>
              <a:t>ospfd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08477E-3337-402B-9544-D827BCC9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55" y="2523671"/>
            <a:ext cx="5839870" cy="3969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C80F9-D24F-4C13-A3F5-B153770C60E3}"/>
              </a:ext>
            </a:extLst>
          </p:cNvPr>
          <p:cNvSpPr txBox="1"/>
          <p:nvPr/>
        </p:nvSpPr>
        <p:spPr>
          <a:xfrm>
            <a:off x="838200" y="1993982"/>
            <a:ext cx="110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 each VM, run </a:t>
            </a:r>
            <a:r>
              <a:rPr lang="en-US" altLang="ko-KR" dirty="0" err="1"/>
              <a:t>wireshark</a:t>
            </a:r>
            <a:r>
              <a:rPr lang="en-US" altLang="ko-KR" dirty="0"/>
              <a:t> and select “any“ (we should see packets for two interfaces at a same time.)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37940E-1622-4C1B-8496-78B1C3FA9B00}"/>
              </a:ext>
            </a:extLst>
          </p:cNvPr>
          <p:cNvSpPr/>
          <p:nvPr/>
        </p:nvSpPr>
        <p:spPr>
          <a:xfrm>
            <a:off x="4076454" y="4508273"/>
            <a:ext cx="4383221" cy="116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65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7DFC4-92A3-4E3D-A3B4-596C03A0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 </a:t>
            </a:r>
            <a:r>
              <a:rPr lang="en-US" altLang="ko-KR" dirty="0" err="1"/>
              <a:t>wireshark</a:t>
            </a:r>
            <a:r>
              <a:rPr lang="en-US" altLang="ko-KR" dirty="0"/>
              <a:t> and </a:t>
            </a:r>
            <a:r>
              <a:rPr lang="en-US" altLang="ko-KR" dirty="0" err="1"/>
              <a:t>ospfd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69078-AC5E-448C-9113-8AB21A32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964017" cy="287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4D3774-57FF-4F01-886B-C0680D3E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161"/>
            <a:ext cx="6557450" cy="2423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A27ED8-4CF8-47FF-A63F-7C02C9915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7" b="5147"/>
          <a:stretch/>
        </p:blipFill>
        <p:spPr>
          <a:xfrm>
            <a:off x="914892" y="2560273"/>
            <a:ext cx="5845769" cy="40765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A53006-00A5-45AA-848B-8C52D8DF8BA2}"/>
              </a:ext>
            </a:extLst>
          </p:cNvPr>
          <p:cNvSpPr/>
          <p:nvPr/>
        </p:nvSpPr>
        <p:spPr>
          <a:xfrm>
            <a:off x="1044186" y="2949677"/>
            <a:ext cx="4259334" cy="11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err="1">
                <a:solidFill>
                  <a:schemeClr val="tx1"/>
                </a:solidFill>
              </a:rPr>
              <a:t>ospf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F5EF20-D331-427E-92A2-1645382C75B7}"/>
              </a:ext>
            </a:extLst>
          </p:cNvPr>
          <p:cNvCxnSpPr/>
          <p:nvPr/>
        </p:nvCxnSpPr>
        <p:spPr>
          <a:xfrm flipH="1" flipV="1">
            <a:off x="5852160" y="3014570"/>
            <a:ext cx="1657719" cy="47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9F72D5-7F5B-43B3-9040-730984225D92}"/>
              </a:ext>
            </a:extLst>
          </p:cNvPr>
          <p:cNvSpPr txBox="1"/>
          <p:nvPr/>
        </p:nvSpPr>
        <p:spPr>
          <a:xfrm>
            <a:off x="7509879" y="2877099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Type </a:t>
            </a:r>
            <a:r>
              <a:rPr lang="en-US" altLang="ko-KR" dirty="0" err="1"/>
              <a:t>ospf</a:t>
            </a:r>
            <a:r>
              <a:rPr lang="en-US" altLang="ko-KR" dirty="0"/>
              <a:t> to use filter.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40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2121F-921D-4E24-B4EB-B733FCAC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3F984-B4B4-4415-BAAD-9D7AD091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nampal02@korea.ac.kr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sz="2000" dirty="0"/>
              <a:t>You can use assignment Q&amp;A room of Collaborate by sending me an e-mail.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826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ko-KR" i="1" dirty="0">
                <a:solidFill>
                  <a:schemeClr val="bg1">
                    <a:lumMod val="65000"/>
                  </a:schemeClr>
                </a:solidFill>
              </a:rPr>
              <a:t>Example OSPF Router Data structure</a:t>
            </a:r>
          </a:p>
          <a:p>
            <a:pPr marL="457200" lvl="1" indent="0">
              <a:buNone/>
            </a:pPr>
            <a:r>
              <a:rPr lang="en-US" altLang="ko-KR" dirty="0"/>
              <a:t>2. You must explain why the data structure is like the above.</a:t>
            </a:r>
          </a:p>
          <a:p>
            <a:pPr lvl="2"/>
            <a:r>
              <a:rPr lang="en-US" altLang="ko-KR" dirty="0"/>
              <a:t>It is the per-router data structure defined OSPF standard</a:t>
            </a:r>
          </a:p>
          <a:p>
            <a:pPr lvl="2"/>
            <a:r>
              <a:rPr lang="en-US" altLang="ko-KR" dirty="0"/>
              <a:t>EXAMPLE: router id (first field)</a:t>
            </a:r>
          </a:p>
          <a:p>
            <a:pPr lvl="3"/>
            <a:r>
              <a:rPr lang="en-US" altLang="ko-KR" dirty="0"/>
              <a:t>router ID value and definition (the 32-bit unique identifier of a router within the AS)</a:t>
            </a:r>
          </a:p>
          <a:p>
            <a:pPr lvl="3"/>
            <a:r>
              <a:rPr lang="en-US" altLang="ko-KR" dirty="0"/>
              <a:t>We define the router id at the </a:t>
            </a:r>
            <a:r>
              <a:rPr lang="en-US" altLang="ko-KR" dirty="0" err="1">
                <a:solidFill>
                  <a:srgbClr val="FF0000"/>
                </a:solidFill>
              </a:rPr>
              <a:t>ospfd.conf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configuration file as</a:t>
            </a:r>
          </a:p>
          <a:p>
            <a:pPr lvl="4"/>
            <a:r>
              <a:rPr lang="en-US" altLang="ko-KR" dirty="0" err="1"/>
              <a:t>routerid</a:t>
            </a:r>
            <a:r>
              <a:rPr lang="en-US" altLang="ko-KR" dirty="0"/>
              <a:t> 10.0.0.5. </a:t>
            </a:r>
          </a:p>
          <a:p>
            <a:pPr lvl="3"/>
            <a:r>
              <a:rPr lang="en-US" altLang="ko-KR" dirty="0"/>
              <a:t>It is used at</a:t>
            </a:r>
          </a:p>
          <a:p>
            <a:pPr lvl="4"/>
            <a:r>
              <a:rPr lang="en-US" altLang="ko-KR" dirty="0"/>
              <a:t>the router id field in the OSFP packet header</a:t>
            </a:r>
          </a:p>
          <a:p>
            <a:pPr lvl="4"/>
            <a:r>
              <a:rPr lang="en-US" altLang="ko-KR" dirty="0"/>
              <a:t>neighbor id at “hello” </a:t>
            </a:r>
            <a:r>
              <a:rPr lang="en-US" altLang="ko-KR" err="1"/>
              <a:t>packets</a:t>
            </a:r>
            <a:r>
              <a:rPr lang="en-US" altLang="ko-KR"/>
              <a:t>’ </a:t>
            </a:r>
            <a:r>
              <a:rPr lang="en-US" altLang="ko-KR" dirty="0"/>
              <a:t>neighbor list</a:t>
            </a:r>
          </a:p>
          <a:p>
            <a:pPr lvl="4"/>
            <a:r>
              <a:rPr lang="en-US" altLang="ko-KR" dirty="0"/>
              <a:t>the advertising router id at the router-LSA</a:t>
            </a:r>
          </a:p>
          <a:p>
            <a:pPr lvl="4"/>
            <a:r>
              <a:rPr lang="en-US" altLang="ko-KR" dirty="0"/>
              <a:t>the link state ID at the router-LSA</a:t>
            </a:r>
          </a:p>
          <a:p>
            <a:pPr lvl="4"/>
            <a:r>
              <a:rPr lang="en-US" altLang="ko-KR" dirty="0"/>
              <a:t>the link ID field of the point-to-point link in the router LSA</a:t>
            </a:r>
          </a:p>
        </p:txBody>
      </p:sp>
    </p:spTree>
    <p:extLst>
      <p:ext uri="{BB962C8B-B14F-4D97-AF65-F5344CB8AC3E}">
        <p14:creationId xmlns:p14="http://schemas.microsoft.com/office/powerpoint/2010/main" val="400834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ospfd_mon</a:t>
            </a:r>
            <a:r>
              <a:rPr lang="en-US" altLang="ko-KR" dirty="0"/>
              <a:t> commands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See the ospf_mon.jpg or </a:t>
            </a:r>
            <a:r>
              <a:rPr lang="en-US" altLang="ko-KR" dirty="0" err="1"/>
              <a:t>ospf_mon</a:t>
            </a:r>
            <a:r>
              <a:rPr lang="en-US" altLang="ko-KR" dirty="0"/>
              <a:t>&gt;help</a:t>
            </a:r>
          </a:p>
          <a:p>
            <a:pPr lvl="1"/>
            <a:r>
              <a:rPr lang="en-US" altLang="ko-KR" dirty="0"/>
              <a:t>areas </a:t>
            </a:r>
          </a:p>
          <a:p>
            <a:pPr lvl="1"/>
            <a:r>
              <a:rPr lang="en-US" altLang="ko-KR" dirty="0"/>
              <a:t>interfaces</a:t>
            </a:r>
          </a:p>
          <a:p>
            <a:pPr lvl="1"/>
            <a:r>
              <a:rPr lang="en-US" altLang="ko-KR" dirty="0"/>
              <a:t>neighbors</a:t>
            </a:r>
          </a:p>
          <a:p>
            <a:pPr lvl="1"/>
            <a:r>
              <a:rPr lang="en-US" altLang="ko-KR" dirty="0"/>
              <a:t>database </a:t>
            </a:r>
          </a:p>
          <a:p>
            <a:pPr lvl="1"/>
            <a:r>
              <a:rPr lang="en-US" altLang="ko-KR" dirty="0"/>
              <a:t>adv</a:t>
            </a:r>
          </a:p>
          <a:p>
            <a:pPr lvl="1"/>
            <a:r>
              <a:rPr lang="en-US" altLang="ko-KR" dirty="0"/>
              <a:t>routes</a:t>
            </a:r>
          </a:p>
          <a:p>
            <a:pPr lvl="1"/>
            <a:r>
              <a:rPr lang="en-US" altLang="ko-KR" dirty="0"/>
              <a:t>etc.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5D1EC8-433A-4FDE-A3A0-8FDE3D9B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91" y="3766309"/>
            <a:ext cx="7048500" cy="695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EE67F9-56D7-4D20-8BAE-28CED9B7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91" y="5075719"/>
            <a:ext cx="6829425" cy="695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A8E196-EFD9-425D-9E8A-31095D50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691" y="2539242"/>
            <a:ext cx="63912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89936-849F-46D5-AB17-FB2CCEC5F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ospfd_mon</a:t>
            </a:r>
            <a:r>
              <a:rPr lang="en-US" altLang="ko-KR" dirty="0"/>
              <a:t> commands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9D0063-06EF-4ADB-9D3F-C83B40A5E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2653"/>
            <a:ext cx="4162425" cy="4124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36C2E-F775-46C4-A958-2EEC746F901C}"/>
              </a:ext>
            </a:extLst>
          </p:cNvPr>
          <p:cNvSpPr txBox="1"/>
          <p:nvPr/>
        </p:nvSpPr>
        <p:spPr>
          <a:xfrm>
            <a:off x="614024" y="5898943"/>
            <a:ext cx="4713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adv &lt;LS-Type&gt; &lt;Link State ID&gt; &lt;Advertising </a:t>
            </a:r>
            <a:r>
              <a:rPr lang="en-US" altLang="ko-KR" sz="1200" dirty="0" err="1"/>
              <a:t>Rtr</a:t>
            </a:r>
            <a:r>
              <a:rPr lang="en-US" altLang="ko-KR" sz="1200" dirty="0"/>
              <a:t> ID&gt; &lt;Area ID&gt;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4E4EA8-427C-4B66-9029-FB3C5A466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75" y="2052638"/>
            <a:ext cx="5353050" cy="180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65BD7-45E7-4C26-AEED-1B9ABBB397AB}"/>
              </a:ext>
            </a:extLst>
          </p:cNvPr>
          <p:cNvSpPr txBox="1"/>
          <p:nvPr/>
        </p:nvSpPr>
        <p:spPr>
          <a:xfrm>
            <a:off x="7557073" y="3852863"/>
            <a:ext cx="1602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database </a:t>
            </a:r>
            <a:r>
              <a:rPr lang="en-US" altLang="ko-KR" sz="1200" dirty="0"/>
              <a:t>&lt;Area ID&gt;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4814E3-3AE2-48F6-96EF-B04F3937B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233" y="4491812"/>
            <a:ext cx="60960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CDB0F-4AFD-47D3-9087-2DB2B825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3D55F1E-DAC8-4AF5-8F5D-BE018058FD49}"/>
              </a:ext>
            </a:extLst>
          </p:cNvPr>
          <p:cNvSpPr>
            <a:spLocks noGrp="1"/>
          </p:cNvSpPr>
          <p:nvPr/>
        </p:nvSpPr>
        <p:spPr>
          <a:xfrm>
            <a:off x="824969" y="178621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Network Topology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D457B73-A48A-4C49-B78C-5649651C5E9A}"/>
              </a:ext>
            </a:extLst>
          </p:cNvPr>
          <p:cNvGrpSpPr/>
          <p:nvPr/>
        </p:nvGrpSpPr>
        <p:grpSpPr>
          <a:xfrm>
            <a:off x="1125993" y="3176548"/>
            <a:ext cx="9068146" cy="3016250"/>
            <a:chOff x="1466234" y="3109118"/>
            <a:chExt cx="9068146" cy="3016250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4F48A874-1B88-48A7-8AB4-93E1A421F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234" y="3199606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10.1.2.0/24</a:t>
              </a:r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C0D73F5E-5DF2-483E-99FB-7C28EE620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6234" y="5577681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10.1.1.0/24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33C545AA-05CA-4341-939E-267E2E18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509" y="3109118"/>
              <a:ext cx="1463675" cy="639763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VM3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10.0.0.4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31782D6-7F6E-4D0D-B96C-E98CF5CF2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509" y="5485606"/>
              <a:ext cx="1463675" cy="639762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VM4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10.0.0.5</a:t>
              </a:r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24EF3427-A22D-4EFF-A93C-3426F8DC3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7596" y="5852318"/>
              <a:ext cx="822325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18642A5D-6EC8-4D03-8B5C-496A451D84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7596" y="3474243"/>
              <a:ext cx="822325" cy="15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E0EB4D68-E621-4444-B963-8C21A541E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6871" y="4388643"/>
              <a:ext cx="2011363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10.1.3.0/24</a:t>
              </a:r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C283229A-8754-481E-A97A-5D0599A9F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1759" y="3748881"/>
              <a:ext cx="1587" cy="63976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614809BA-645C-4D02-B48C-316882319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1759" y="4845843"/>
              <a:ext cx="1587" cy="63976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8593528B-EC38-429A-9E09-2EE0740F7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8234" y="4663281"/>
              <a:ext cx="457200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EC716423-7893-4B69-974D-9212DB248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434" y="4296568"/>
              <a:ext cx="1463675" cy="639763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VM1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10.0.0.2</a:t>
              </a: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1341E037-FB3B-4943-A72A-D565025AE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018" y="4388643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10.1.4.0/24</a:t>
              </a:r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73FB8EBC-1180-45F1-AF83-290ADEC3F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54346" y="4663281"/>
              <a:ext cx="568672" cy="158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6CEE2436-ED3F-4B59-8905-1F872D64F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9543" y="5485606"/>
              <a:ext cx="1463675" cy="639762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VM2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10.0.0.3</a:t>
              </a:r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79D809C6-38B7-4D95-B9C8-A490F0967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19980" y="4842668"/>
              <a:ext cx="1588" cy="646113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20" name="Oval 2">
              <a:extLst>
                <a:ext uri="{FF2B5EF4-FFF2-40B4-BE49-F238E27FC236}">
                  <a16:creationId xmlns:a16="http://schemas.microsoft.com/office/drawing/2014/main" id="{424349BC-C2DE-4269-BE78-6E73E63ED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498" y="3335554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10.1.2.3</a:t>
              </a:r>
            </a:p>
          </p:txBody>
        </p:sp>
        <p:sp>
          <p:nvSpPr>
            <p:cNvPr id="21" name="Oval 2">
              <a:extLst>
                <a:ext uri="{FF2B5EF4-FFF2-40B4-BE49-F238E27FC236}">
                  <a16:creationId xmlns:a16="http://schemas.microsoft.com/office/drawing/2014/main" id="{A7D291B5-87AA-41B0-9FF5-D9E1F675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588" y="3709740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10.1.3.3</a:t>
              </a:r>
            </a:p>
          </p:txBody>
        </p:sp>
        <p:sp>
          <p:nvSpPr>
            <p:cNvPr id="22" name="Oval 2">
              <a:extLst>
                <a:ext uri="{FF2B5EF4-FFF2-40B4-BE49-F238E27FC236}">
                  <a16:creationId xmlns:a16="http://schemas.microsoft.com/office/drawing/2014/main" id="{FC649F16-6863-4684-A06F-CDEDECF46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439" y="5349912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10.1.3.4</a:t>
              </a:r>
            </a:p>
          </p:txBody>
        </p:sp>
        <p:sp>
          <p:nvSpPr>
            <p:cNvPr id="23" name="Oval 2">
              <a:extLst>
                <a:ext uri="{FF2B5EF4-FFF2-40B4-BE49-F238E27FC236}">
                  <a16:creationId xmlns:a16="http://schemas.microsoft.com/office/drawing/2014/main" id="{B55C8F82-4E4C-4DA5-AE44-C5D92C9BB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0131" y="5711899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10.1.1.4</a:t>
              </a:r>
            </a:p>
          </p:txBody>
        </p:sp>
        <p:sp>
          <p:nvSpPr>
            <p:cNvPr id="24" name="Oval 2">
              <a:extLst>
                <a:ext uri="{FF2B5EF4-FFF2-40B4-BE49-F238E27FC236}">
                  <a16:creationId xmlns:a16="http://schemas.microsoft.com/office/drawing/2014/main" id="{73DAFC2A-3A58-424C-9C1F-36720BF3A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768" y="4550134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10.1.3.1</a:t>
              </a:r>
            </a:p>
          </p:txBody>
        </p:sp>
        <p:sp>
          <p:nvSpPr>
            <p:cNvPr id="25" name="Oval 2">
              <a:extLst>
                <a:ext uri="{FF2B5EF4-FFF2-40B4-BE49-F238E27FC236}">
                  <a16:creationId xmlns:a16="http://schemas.microsoft.com/office/drawing/2014/main" id="{468636AF-EADB-462C-9A95-2BE184A7F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835" y="4550133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10.1.4.1</a:t>
              </a:r>
            </a:p>
          </p:txBody>
        </p:sp>
        <p:sp>
          <p:nvSpPr>
            <p:cNvPr id="26" name="Oval 2">
              <a:extLst>
                <a:ext uri="{FF2B5EF4-FFF2-40B4-BE49-F238E27FC236}">
                  <a16:creationId xmlns:a16="http://schemas.microsoft.com/office/drawing/2014/main" id="{50C22EA2-31F7-40A4-8893-02683874F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9244" y="5349912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10.1.4.2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3B777A5-8AFD-4BF7-9153-BDA66084E9B8}"/>
              </a:ext>
            </a:extLst>
          </p:cNvPr>
          <p:cNvGrpSpPr/>
          <p:nvPr/>
        </p:nvGrpSpPr>
        <p:grpSpPr>
          <a:xfrm>
            <a:off x="7495524" y="2290195"/>
            <a:ext cx="4282436" cy="1752031"/>
            <a:chOff x="6764792" y="319880"/>
            <a:chExt cx="5218495" cy="1772526"/>
          </a:xfrm>
        </p:grpSpPr>
        <p:sp>
          <p:nvSpPr>
            <p:cNvPr id="29" name="Oval 2">
              <a:extLst>
                <a:ext uri="{FF2B5EF4-FFF2-40B4-BE49-F238E27FC236}">
                  <a16:creationId xmlns:a16="http://schemas.microsoft.com/office/drawing/2014/main" id="{79BA8CAB-C55A-4B98-8CBC-A37C25A75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4792" y="319880"/>
              <a:ext cx="2011362" cy="457200"/>
            </a:xfrm>
            <a:prstGeom prst="ellipse">
              <a:avLst/>
            </a:prstGeom>
            <a:solidFill>
              <a:srgbClr val="CFE7F5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dirty="0">
                <a:solidFill>
                  <a:srgbClr val="000000"/>
                </a:solidFill>
                <a:ea typeface="WenQuanYi Micro Hei" charset="0"/>
                <a:cs typeface="WenQuanYi Micro Hei" charset="0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DE91391-DABE-49D3-9801-79B1C82FD8B2}"/>
                </a:ext>
              </a:extLst>
            </p:cNvPr>
            <p:cNvCxnSpPr/>
            <p:nvPr/>
          </p:nvCxnSpPr>
          <p:spPr>
            <a:xfrm>
              <a:off x="9054569" y="548480"/>
              <a:ext cx="6766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80C23C-A273-4459-8A92-09E2B1657D1D}"/>
                </a:ext>
              </a:extLst>
            </p:cNvPr>
            <p:cNvSpPr txBox="1"/>
            <p:nvPr/>
          </p:nvSpPr>
          <p:spPr>
            <a:xfrm>
              <a:off x="9937585" y="365125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Subnet</a:t>
              </a:r>
              <a:endParaRPr lang="ko-KR" altLang="en-US" dirty="0"/>
            </a:p>
          </p:txBody>
        </p:sp>
        <p:sp>
          <p:nvSpPr>
            <p:cNvPr id="34" name="Oval 2">
              <a:extLst>
                <a:ext uri="{FF2B5EF4-FFF2-40B4-BE49-F238E27FC236}">
                  <a16:creationId xmlns:a16="http://schemas.microsoft.com/office/drawing/2014/main" id="{AB2318A9-C9FB-4484-A07C-008BD8E8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302" y="1007590"/>
              <a:ext cx="758341" cy="226293"/>
            </a:xfrm>
            <a:prstGeom prst="ellipse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100" dirty="0">
                <a:solidFill>
                  <a:srgbClr val="000000"/>
                </a:solidFill>
                <a:ea typeface="WenQuanYi Micro Hei" charset="0"/>
                <a:cs typeface="WenQuanYi Micro Hei" charset="0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F025FBB-3311-4B64-9853-9765618C99EF}"/>
                </a:ext>
              </a:extLst>
            </p:cNvPr>
            <p:cNvCxnSpPr/>
            <p:nvPr/>
          </p:nvCxnSpPr>
          <p:spPr>
            <a:xfrm>
              <a:off x="9054569" y="1120736"/>
              <a:ext cx="6766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49F2BD-F466-437A-A3B3-8D1F254CF820}"/>
                </a:ext>
              </a:extLst>
            </p:cNvPr>
            <p:cNvSpPr txBox="1"/>
            <p:nvPr/>
          </p:nvSpPr>
          <p:spPr>
            <a:xfrm>
              <a:off x="9731196" y="936070"/>
              <a:ext cx="2252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Interface IP address</a:t>
              </a:r>
              <a:endParaRPr lang="ko-KR" altLang="en-US" dirty="0"/>
            </a:p>
          </p:txBody>
        </p:sp>
        <p:sp>
          <p:nvSpPr>
            <p:cNvPr id="37" name="Rectangle 4">
              <a:extLst>
                <a:ext uri="{FF2B5EF4-FFF2-40B4-BE49-F238E27FC236}">
                  <a16:creationId xmlns:a16="http://schemas.microsoft.com/office/drawing/2014/main" id="{3F8F3122-F2E3-45F4-BE4E-60DD7484B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8634" y="1452643"/>
              <a:ext cx="1463675" cy="639763"/>
            </a:xfrm>
            <a:prstGeom prst="rect">
              <a:avLst/>
            </a:prstGeom>
            <a:solidFill>
              <a:srgbClr val="AECF00"/>
            </a:solidFill>
            <a:ln w="9360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0840" rIns="90000" bIns="45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4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(VM Number)</a:t>
              </a:r>
            </a:p>
            <a:p>
              <a:pPr algn="ctr"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400" dirty="0">
                  <a:solidFill>
                    <a:srgbClr val="000000"/>
                  </a:solidFill>
                  <a:ea typeface="WenQuanYi Micro Hei" charset="0"/>
                  <a:cs typeface="WenQuanYi Micro Hei" charset="0"/>
                </a:rPr>
                <a:t>(Router ID)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E01A48AD-71CE-49A3-B776-324092DBC51A}"/>
                </a:ext>
              </a:extLst>
            </p:cNvPr>
            <p:cNvCxnSpPr/>
            <p:nvPr/>
          </p:nvCxnSpPr>
          <p:spPr>
            <a:xfrm>
              <a:off x="9054569" y="1769753"/>
              <a:ext cx="67662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29FFC4-26E1-4494-997B-B1AD8CECC9F9}"/>
                </a:ext>
              </a:extLst>
            </p:cNvPr>
            <p:cNvSpPr txBox="1"/>
            <p:nvPr/>
          </p:nvSpPr>
          <p:spPr>
            <a:xfrm>
              <a:off x="9892617" y="1446075"/>
              <a:ext cx="1578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Router Name</a:t>
              </a:r>
            </a:p>
            <a:p>
              <a:r>
                <a:rPr lang="en-US" altLang="ko-KR" dirty="0"/>
                <a:t>and ID</a:t>
              </a:r>
              <a:endParaRPr lang="ko-KR" altLang="en-US" dirty="0"/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18E56B-6996-4D3A-800B-6E1D07BB0A88}"/>
              </a:ext>
            </a:extLst>
          </p:cNvPr>
          <p:cNvSpPr/>
          <p:nvPr/>
        </p:nvSpPr>
        <p:spPr>
          <a:xfrm>
            <a:off x="7311594" y="2106070"/>
            <a:ext cx="4817031" cy="2135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0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62E22-2AF8-4756-90A3-C95AA0C4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0A7B78-8463-4AA6-B61E-9F9C89C5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67550" cy="47053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94DC94-B967-4874-B4FB-1F283A5B3AED}"/>
              </a:ext>
            </a:extLst>
          </p:cNvPr>
          <p:cNvSpPr/>
          <p:nvPr/>
        </p:nvSpPr>
        <p:spPr>
          <a:xfrm>
            <a:off x="6096000" y="2115879"/>
            <a:ext cx="708837" cy="531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3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F432A-0E15-49CD-94A2-42660637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 Setup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2ECDF-F416-4283-8D1C-A55107415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523"/>
            <a:ext cx="10515600" cy="4351338"/>
          </a:xfrm>
        </p:spPr>
        <p:txBody>
          <a:bodyPr/>
          <a:lstStyle/>
          <a:p>
            <a:r>
              <a:rPr lang="en-US" altLang="ko-KR" dirty="0"/>
              <a:t>Uncheck adapter(s) for inner network and check another adapter and select NAT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6A579-C982-4A14-9FF5-400269E1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9" y="2883593"/>
            <a:ext cx="5637542" cy="36290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D7D13D-5253-4A5E-B307-FD6A2DD40D7F}"/>
              </a:ext>
            </a:extLst>
          </p:cNvPr>
          <p:cNvSpPr/>
          <p:nvPr/>
        </p:nvSpPr>
        <p:spPr>
          <a:xfrm>
            <a:off x="1353879" y="3379290"/>
            <a:ext cx="708837" cy="531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B623AC-8150-42E9-9B83-287359BA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93" y="2883593"/>
            <a:ext cx="5547908" cy="36088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FD61ADA-E752-451B-A32D-FF4E00275197}"/>
              </a:ext>
            </a:extLst>
          </p:cNvPr>
          <p:cNvSpPr/>
          <p:nvPr/>
        </p:nvSpPr>
        <p:spPr>
          <a:xfrm>
            <a:off x="7630633" y="3379290"/>
            <a:ext cx="4238845" cy="1041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85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762</Words>
  <Application>Microsoft Office PowerPoint</Application>
  <PresentationFormat>와이드스크린</PresentationFormat>
  <Paragraphs>204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Assignment #2</vt:lpstr>
      <vt:lpstr>Assignment #2 – OSPF Packet Capture</vt:lpstr>
      <vt:lpstr>Example</vt:lpstr>
      <vt:lpstr>Example</vt:lpstr>
      <vt:lpstr>ospfd_mon commands</vt:lpstr>
      <vt:lpstr>ospfd_mon commands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Environment Setup</vt:lpstr>
      <vt:lpstr>Run wireshark and ospfd</vt:lpstr>
      <vt:lpstr>Run wireshark and ospfd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#2</dc:title>
  <dc:creator>NamSangJin</dc:creator>
  <cp:lastModifiedBy>NamSangJin</cp:lastModifiedBy>
  <cp:revision>16</cp:revision>
  <dcterms:created xsi:type="dcterms:W3CDTF">2020-05-29T13:53:16Z</dcterms:created>
  <dcterms:modified xsi:type="dcterms:W3CDTF">2020-06-03T13:45:23Z</dcterms:modified>
</cp:coreProperties>
</file>